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58" r:id="rId6"/>
    <p:sldId id="284" r:id="rId7"/>
    <p:sldId id="285" r:id="rId8"/>
    <p:sldId id="265" r:id="rId9"/>
    <p:sldId id="266" r:id="rId10"/>
    <p:sldId id="259" r:id="rId11"/>
    <p:sldId id="261" r:id="rId12"/>
    <p:sldId id="262" r:id="rId13"/>
    <p:sldId id="263" r:id="rId14"/>
    <p:sldId id="264" r:id="rId15"/>
    <p:sldId id="271" r:id="rId16"/>
    <p:sldId id="273" r:id="rId17"/>
    <p:sldId id="272" r:id="rId18"/>
    <p:sldId id="274" r:id="rId19"/>
    <p:sldId id="275" r:id="rId20"/>
    <p:sldId id="278" r:id="rId21"/>
    <p:sldId id="277" r:id="rId22"/>
    <p:sldId id="279" r:id="rId23"/>
    <p:sldId id="280" r:id="rId24"/>
    <p:sldId id="281" r:id="rId25"/>
    <p:sldId id="276" r:id="rId26"/>
    <p:sldId id="260" r:id="rId27"/>
    <p:sldId id="267" r:id="rId28"/>
    <p:sldId id="268" r:id="rId29"/>
    <p:sldId id="283" r:id="rId30"/>
    <p:sldId id="282" r:id="rId3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45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E8DCB-DAF9-4360-B26F-182A1BDF2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87744-494E-423E-B0C0-8230E173A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8BF3DA-9668-4DD8-9B54-FBD8EF16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D71A57-6975-4869-AE63-3DAB835A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69377D-3464-4337-9FBA-CFE47FF1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922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AA7FA-32F6-4059-B3F7-6C3BB48C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C02ACA-FCAC-4B28-94C1-533352F9C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B94ED5-9C94-4925-A30B-C0D520A1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AFC095-7F42-4B37-B476-3EA7FB5C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451828-154A-4BDE-BA15-DB5557CA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932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2A1AB9A-5DC2-406D-BF9B-953CDF42B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E1CCDD-CC65-4B66-AA3C-8D3AFEDC4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F735E2-64F9-46EC-9C92-7BE92B74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F88924-056D-402E-A6DF-2717BE8C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9116D4-6754-4443-9528-2D4E463F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702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11DA5-D275-4FE0-94B3-08D9F5C9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B390A-2BF1-4387-A786-D1055893B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945792-1710-466F-AF67-E7C31B9B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83A207-5BEE-405D-BFCE-AE51594D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D194BC-F81D-4EB2-99DF-394E6FFF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387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CF17C-77CD-486F-9DAE-4DDFBBFB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3C5CAC-1A32-40E2-9E09-572D98F51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41525F-6C30-4FCD-BAFF-85D501F7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C9C9BE-533A-462E-ACFD-6FA4A225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F0358E-0D95-48ED-88E5-17A8A393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121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60C6F-5E91-41B4-9AD6-38E21056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F02BF-D19C-4372-8587-585CF12AB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ADCFA6-4066-49A2-9201-2955D90C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C249D0-82D0-4ADD-905A-2B6B538B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BDAB9E-FD9C-4B08-B1DB-C828F8B5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4904FD-210A-477E-A2A0-4F5723BE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325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46FFE-0878-42BC-B418-3ACEB64C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61B637-B681-4C33-90E3-9A0ABB11A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8366BC-C042-4F6B-9350-773B639E7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D2EBBF-2ED6-4B48-B874-60D4E327E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A62E4B-93CB-43D9-8553-9564C773A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FF8059-A68A-4575-BD1C-FBDF4996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E31E36-AE32-47D3-93D4-C7C25E94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A13A55-40D6-4EFB-811C-477FE0C5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083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27C1D-920C-446D-9563-E568BBC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CEDF20-AFEB-435D-8FA2-CEA48126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ED6151-048F-4C93-9164-E412751E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64175C-EB33-4098-B541-E36FAF1B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614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5A4A079-89EF-4FFE-9B19-62578F8D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0105C10-9D83-4F39-A7FE-8DFB9C9F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4729E5-EDB3-469C-8460-7BA4BA84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230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34935-C443-48C8-BE64-C39FF1FB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D4CDE3-5543-41E3-84B6-59A49D9B7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B1CAD0-DFA7-479D-8109-D68B74A4E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EABAA3-F29A-4711-9EE2-D168E58FD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AF09F4-D56C-497F-8FE5-1CF5E0C0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C03DE4-5F17-4EA0-B84C-60E70E87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268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093B1-5FE8-4BEF-80BA-B840661B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BD2814-06C1-43FB-88FE-FF5E1E4D8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68D178-AF6C-4E52-9DEA-12A8A8F52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AA74A4-A8E9-4D4D-9E12-8A0822C5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DED60E-ED56-4343-80C8-DBFC9240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DBE029-2F04-484D-89E8-FE3E0F65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858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21AC85B-9000-4115-8CC2-BF625100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F1C1CD-FEDB-47EA-BF89-995244FC0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F42A19-34FD-4E60-848E-2098FE9BA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D4988-D6CF-4A88-B209-164679D650C6}" type="datetimeFigureOut">
              <a:rPr lang="es-AR" smtClean="0"/>
              <a:t>6/10/2020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442993-CCD8-45CD-9BE6-5D6DC7C79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E44F60-B1FA-459B-8526-101D0D205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A3424-3DE7-4799-957A-F9954B56744D}" type="slidenum">
              <a:rPr lang="es-AR" smtClean="0"/>
              <a:t>‹Nº›</a:t>
            </a:fld>
            <a:endParaRPr lang="es-AR"/>
          </a:p>
        </p:txBody>
      </p:sp>
      <p:sp>
        <p:nvSpPr>
          <p:cNvPr id="7" name="MSIPCMContentMarking" descr="{&quot;HashCode&quot;:104042539,&quot;Placement&quot;:&quot;Header&quot;}">
            <a:extLst>
              <a:ext uri="{FF2B5EF4-FFF2-40B4-BE49-F238E27FC236}">
                <a16:creationId xmlns:a16="http://schemas.microsoft.com/office/drawing/2014/main" id="{011E77B5-21F0-4D1B-877F-117D721FB858}"/>
              </a:ext>
            </a:extLst>
          </p:cNvPr>
          <p:cNvSpPr txBox="1"/>
          <p:nvPr userDrawn="1"/>
        </p:nvSpPr>
        <p:spPr>
          <a:xfrm>
            <a:off x="11237874" y="0"/>
            <a:ext cx="95412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</a:rPr>
              <a:t>Uso Personal</a:t>
            </a:r>
          </a:p>
        </p:txBody>
      </p:sp>
    </p:spTree>
    <p:extLst>
      <p:ext uri="{BB962C8B-B14F-4D97-AF65-F5344CB8AC3E}">
        <p14:creationId xmlns:p14="http://schemas.microsoft.com/office/powerpoint/2010/main" val="310943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A3C45-921A-4157-90A2-00BA8D9F6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Métodos caja negra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BC359C-2ABF-46C1-A9AA-688A23FE41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325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18CE8-AF3B-4FE0-B806-7706F908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Repaso de métodos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1EE9DF-45A2-4B18-907F-5345BDB76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dirty="0" err="1"/>
              <a:t>Random</a:t>
            </a:r>
            <a:r>
              <a:rPr lang="es-AR" dirty="0"/>
              <a:t> </a:t>
            </a:r>
            <a:r>
              <a:rPr lang="es-AR" dirty="0" err="1"/>
              <a:t>forest</a:t>
            </a:r>
            <a:r>
              <a:rPr lang="es-AR" dirty="0"/>
              <a:t> (paralelos)</a:t>
            </a:r>
          </a:p>
          <a:p>
            <a:r>
              <a:rPr lang="es-AR" dirty="0"/>
              <a:t>Ada </a:t>
            </a:r>
            <a:r>
              <a:rPr lang="es-AR" dirty="0" err="1"/>
              <a:t>boost</a:t>
            </a:r>
            <a:r>
              <a:rPr lang="es-AR" dirty="0"/>
              <a:t> (Series)</a:t>
            </a:r>
          </a:p>
          <a:p>
            <a:r>
              <a:rPr lang="es-AR" dirty="0"/>
              <a:t>G </a:t>
            </a:r>
            <a:r>
              <a:rPr lang="es-AR" dirty="0" err="1"/>
              <a:t>bosts</a:t>
            </a:r>
            <a:r>
              <a:rPr lang="es-AR" dirty="0"/>
              <a:t> (Series)</a:t>
            </a:r>
          </a:p>
          <a:p>
            <a:r>
              <a:rPr lang="es-AR" dirty="0"/>
              <a:t>XG </a:t>
            </a:r>
            <a:r>
              <a:rPr lang="es-AR" dirty="0" err="1"/>
              <a:t>boost</a:t>
            </a:r>
            <a:r>
              <a:rPr lang="es-AR" dirty="0"/>
              <a:t> (Series)</a:t>
            </a:r>
          </a:p>
        </p:txBody>
      </p:sp>
    </p:spTree>
    <p:extLst>
      <p:ext uri="{BB962C8B-B14F-4D97-AF65-F5344CB8AC3E}">
        <p14:creationId xmlns:p14="http://schemas.microsoft.com/office/powerpoint/2010/main" val="246395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163ED-74BF-40F8-97C8-B873F09F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Random</a:t>
            </a:r>
            <a:r>
              <a:rPr lang="es-AR" dirty="0"/>
              <a:t> </a:t>
            </a:r>
            <a:r>
              <a:rPr lang="es-AR" dirty="0" err="1"/>
              <a:t>forest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D7DFF2-0A5F-4D09-B748-987C9E820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527302" cy="4351338"/>
          </a:xfrm>
        </p:spPr>
        <p:txBody>
          <a:bodyPr/>
          <a:lstStyle/>
          <a:p>
            <a:r>
              <a:rPr lang="es-AR" dirty="0"/>
              <a:t>Elijo un subconjunto de variables a asar</a:t>
            </a:r>
          </a:p>
          <a:p>
            <a:r>
              <a:rPr lang="es-AR" dirty="0" err="1"/>
              <a:t>Sampleo</a:t>
            </a:r>
            <a:r>
              <a:rPr lang="es-AR" dirty="0"/>
              <a:t> con reposición una tabla de cantidad de filas igual a la original</a:t>
            </a:r>
          </a:p>
          <a:p>
            <a:pPr lvl="1"/>
            <a:r>
              <a:rPr lang="es-AR" dirty="0"/>
              <a:t>Eso me da varios datos repetido y datos no usados</a:t>
            </a:r>
          </a:p>
          <a:p>
            <a:pPr lvl="1"/>
            <a:r>
              <a:rPr lang="es-AR" dirty="0"/>
              <a:t>Ajusto el árbol con la tabla </a:t>
            </a:r>
            <a:r>
              <a:rPr lang="es-AR" dirty="0" err="1"/>
              <a:t>sampleada</a:t>
            </a:r>
            <a:r>
              <a:rPr lang="es-AR" dirty="0"/>
              <a:t> y valido con los restantes</a:t>
            </a:r>
          </a:p>
          <a:p>
            <a:r>
              <a:rPr lang="es-AR" dirty="0"/>
              <a:t>Repito y construyo muchos árboles</a:t>
            </a:r>
          </a:p>
          <a:p>
            <a:r>
              <a:rPr lang="es-AR" dirty="0"/>
              <a:t>Armo un modelo por votación de todos los árboles</a:t>
            </a:r>
          </a:p>
        </p:txBody>
      </p:sp>
    </p:spTree>
    <p:extLst>
      <p:ext uri="{BB962C8B-B14F-4D97-AF65-F5344CB8AC3E}">
        <p14:creationId xmlns:p14="http://schemas.microsoft.com/office/powerpoint/2010/main" val="203584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294E-173F-457C-ACB3-18F35D5B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Ada </a:t>
            </a:r>
            <a:r>
              <a:rPr lang="es-AR" dirty="0" err="1"/>
              <a:t>Boost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2358F-EAD4-4A2B-8BF6-5AA3D221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AR" dirty="0"/>
              <a:t>Uso árboles de un solo nivel (muchos </a:t>
            </a:r>
            <a:r>
              <a:rPr lang="es-AR" dirty="0" err="1"/>
              <a:t>weak</a:t>
            </a:r>
            <a:r>
              <a:rPr lang="es-AR" dirty="0"/>
              <a:t> </a:t>
            </a:r>
            <a:r>
              <a:rPr lang="es-AR" dirty="0" err="1"/>
              <a:t>learners</a:t>
            </a:r>
            <a:r>
              <a:rPr lang="es-A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Comienzo con el primer modelo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Calculo el error para cada medición 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Construyo un árbol para estimar el error del nivel anterior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AR" dirty="0"/>
              <a:t>Para eso testeo todos las variables (un árbol </a:t>
            </a:r>
            <a:r>
              <a:rPr lang="es-AR" dirty="0" err="1"/>
              <a:t>ótimo</a:t>
            </a:r>
            <a:r>
              <a:rPr lang="es-AR" dirty="0"/>
              <a:t> por variable)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AR" dirty="0"/>
              <a:t>Elijo el árbol con menor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AR" dirty="0"/>
              <a:t>Le doy peso a su corrección en base a ese error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Construyo un nuevo nivel como la suma de los dos anteriores. Le doy más peso a los elementos peor predichos por el árbol anterior.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Repito desde 3 hasta que converja el error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13394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294E-173F-457C-ACB3-18F35D5B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Gradient</a:t>
            </a:r>
            <a:r>
              <a:rPr lang="es-AR" dirty="0"/>
              <a:t> </a:t>
            </a:r>
            <a:r>
              <a:rPr lang="es-AR" dirty="0" err="1"/>
              <a:t>Boost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2358F-EAD4-4A2B-8BF6-5AA3D221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AR" dirty="0"/>
              <a:t>Uso árboles de tamaño fijo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Comienzo con el modelo nivel 0: supongo valor promedio para todos los datos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Calculo el error para cada medición 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Construyo un árbol para estimar el error del nivel anterior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Construyo un nuevo nivel como la suma de los dos anteriores. Multiplico el aporte del último árbol con un factor de aprendizaje entre 0 y 1 (</a:t>
            </a:r>
            <a:r>
              <a:rPr lang="es-AR" dirty="0" err="1"/>
              <a:t>ej</a:t>
            </a:r>
            <a:r>
              <a:rPr lang="es-AR" dirty="0"/>
              <a:t>: 0.1).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/>
              <a:t>Repito desde 3 hasta que converja el error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05403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294E-173F-457C-ACB3-18F35D5B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XG </a:t>
            </a:r>
            <a:r>
              <a:rPr lang="es-AR" dirty="0" err="1"/>
              <a:t>Boost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2358F-EAD4-4A2B-8BF6-5AA3D221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Basado en el G </a:t>
            </a:r>
            <a:r>
              <a:rPr lang="es-AR" dirty="0" err="1"/>
              <a:t>boost</a:t>
            </a:r>
            <a:r>
              <a:rPr lang="es-AR" dirty="0"/>
              <a:t> pero con otro criterio para construir los árboles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68283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22EAD-77D0-458A-8FB2-1FE5795A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Redes Neuronales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2CD7FB-8249-4F9B-8B90-1A39E1D60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Interpoladores</a:t>
            </a:r>
          </a:p>
        </p:txBody>
      </p:sp>
    </p:spTree>
    <p:extLst>
      <p:ext uri="{BB962C8B-B14F-4D97-AF65-F5344CB8AC3E}">
        <p14:creationId xmlns:p14="http://schemas.microsoft.com/office/powerpoint/2010/main" val="199459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A08FA-7E94-456D-87F9-D763B0BE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¿Cómo funcionan?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6D9A2-23ED-41FC-B68B-C5733640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Estructura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5A9814-7C29-4D45-8594-0A5C8B97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79" y="2860631"/>
            <a:ext cx="6274441" cy="399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A08FA-7E94-456D-87F9-D763B0BE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¿Cómo funcionan?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6D9A2-23ED-41FC-B68B-C5733640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Estructura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BBF6B2-7475-4DBB-B950-E9B125F3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381250"/>
            <a:ext cx="6981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4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A08FA-7E94-456D-87F9-D763B0BE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¿Cómo funcionan?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6D9A2-23ED-41FC-B68B-C5733640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Cálculos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83EA65-FCBE-4561-8257-57DD9FC7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8" y="2362200"/>
            <a:ext cx="6934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3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A08FA-7E94-456D-87F9-D763B0BE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¿Cómo funcionan?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6D9A2-23ED-41FC-B68B-C5733640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Cálculos: Función de activación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D7752A-55E0-43CA-A755-CCD62E48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2390775"/>
            <a:ext cx="100107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1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BC449-CB00-451B-B34F-D08C6F00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Alcance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1AE9F1-F68B-4767-B6A8-51629FAE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Nos restringimos a regresiones aunque los métodos pueden aplicarse indistintamente a clasificación.</a:t>
            </a:r>
          </a:p>
          <a:p>
            <a:r>
              <a:rPr lang="es-AR" dirty="0"/>
              <a:t>No usamos variables categóricas.</a:t>
            </a:r>
          </a:p>
          <a:p>
            <a:r>
              <a:rPr lang="es-AR" dirty="0"/>
              <a:t>Estos métodos pueden aplicarse tanto a procesos lineales como no lineales. Para los lineales ya vimos métodos más simples con menor riesgo de sobreajuste.</a:t>
            </a:r>
          </a:p>
        </p:txBody>
      </p:sp>
    </p:spTree>
    <p:extLst>
      <p:ext uri="{BB962C8B-B14F-4D97-AF65-F5344CB8AC3E}">
        <p14:creationId xmlns:p14="http://schemas.microsoft.com/office/powerpoint/2010/main" val="1022761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A08FA-7E94-456D-87F9-D763B0BE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¿Cómo funcionan?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6D9A2-23ED-41FC-B68B-C5733640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Cálculos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83EA65-FCBE-4561-8257-57DD9FC7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8" y="2362200"/>
            <a:ext cx="6934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93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9F10D-8242-4203-80F4-A9F38097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Redes neuronales </a:t>
            </a:r>
            <a:r>
              <a:rPr lang="es-AR" dirty="0" err="1"/>
              <a:t>convolucionales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3C7328-DE86-4EED-B4B4-3D99EED95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s-AR" dirty="0"/>
              <a:t>Se aplican especialmente a imágenes</a:t>
            </a:r>
          </a:p>
          <a:p>
            <a:r>
              <a:rPr lang="es-AR" dirty="0"/>
              <a:t>Si puedo ordenar mi set de valores de entrada en forma de matriz…</a:t>
            </a:r>
          </a:p>
          <a:p>
            <a:r>
              <a:rPr lang="es-AR" dirty="0"/>
              <a:t>Es la base de Deep </a:t>
            </a:r>
            <a:r>
              <a:rPr lang="es-AR" dirty="0" err="1"/>
              <a:t>learning</a:t>
            </a:r>
            <a:r>
              <a:rPr lang="es-AR" dirty="0"/>
              <a:t> que usa redes con muchas capas ocultas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5102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65AAA-5BF5-4ABA-99D5-3CC02B3A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Cálculo </a:t>
            </a:r>
            <a:r>
              <a:rPr lang="es-AR" dirty="0" err="1"/>
              <a:t>convolucional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4BAF7C-5377-49B9-938B-CD346E5D1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Hago el producto matricial entre el filtro y cada sub-matriz de la imagen y guardo el resultado en la imagen </a:t>
            </a:r>
            <a:r>
              <a:rPr lang="es-AR" dirty="0" err="1"/>
              <a:t>convolucionada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95D9E0-51BC-4C71-B99F-93A35A28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18" y="2929963"/>
            <a:ext cx="11426163" cy="37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6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1BE1E-1F96-4E46-9F6C-F471692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La aplicación del filtro resalta ciertos patrones o formas que pasan a la próxima capa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240E06E-84DB-4CFA-ABCE-50756CA87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143" y="1825625"/>
            <a:ext cx="8091778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58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4FEE5-2D25-4236-BB15-F2649C01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Red pre-entrenada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88ABF5-456A-4406-AE8D-B735DB704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Python -&gt; </a:t>
            </a:r>
            <a:r>
              <a:rPr lang="es-AR" dirty="0" err="1"/>
              <a:t>Keras</a:t>
            </a:r>
            <a:r>
              <a:rPr lang="es-AR" dirty="0"/>
              <a:t> -&gt; Tensor Flow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1CC39D-7EBB-41AE-95CC-51AA562C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200275"/>
            <a:ext cx="91821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47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0487F-4838-40BC-AC75-F3C051F7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Ejemplo de aplicación de redes neuronales </a:t>
            </a:r>
            <a:r>
              <a:rPr lang="es-AR" dirty="0" err="1"/>
              <a:t>convolucionales</a:t>
            </a:r>
            <a:r>
              <a:rPr lang="es-AR" dirty="0"/>
              <a:t> (Tensor Flow)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09ECBE-69AA-4085-AD79-F853C2F3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D3E2BAD-B7DA-4D0A-952E-2AD23A29F550}"/>
              </a:ext>
            </a:extLst>
          </p:cNvPr>
          <p:cNvGrpSpPr/>
          <p:nvPr/>
        </p:nvGrpSpPr>
        <p:grpSpPr>
          <a:xfrm>
            <a:off x="1256403" y="3355565"/>
            <a:ext cx="4446957" cy="1393056"/>
            <a:chOff x="6802651" y="1764872"/>
            <a:chExt cx="4952819" cy="1354991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C01905B-06DF-4A13-9629-449DCFDD482E}"/>
                </a:ext>
              </a:extLst>
            </p:cNvPr>
            <p:cNvGrpSpPr/>
            <p:nvPr/>
          </p:nvGrpSpPr>
          <p:grpSpPr>
            <a:xfrm>
              <a:off x="6802651" y="1764872"/>
              <a:ext cx="2758823" cy="1244510"/>
              <a:chOff x="6748592" y="1580752"/>
              <a:chExt cx="2883382" cy="1338294"/>
            </a:xfrm>
          </p:grpSpPr>
          <p:pic>
            <p:nvPicPr>
              <p:cNvPr id="8" name="chart">
                <a:extLst>
                  <a:ext uri="{FF2B5EF4-FFF2-40B4-BE49-F238E27FC236}">
                    <a16:creationId xmlns:a16="http://schemas.microsoft.com/office/drawing/2014/main" id="{A3272662-14FB-4587-8418-EEF4BB58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48592" y="1580752"/>
                <a:ext cx="2883382" cy="1338294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9BC28254-1439-416E-BC05-226625FA250F}"/>
                  </a:ext>
                </a:extLst>
              </p:cNvPr>
              <p:cNvSpPr/>
              <p:nvPr/>
            </p:nvSpPr>
            <p:spPr>
              <a:xfrm>
                <a:off x="8308815" y="1764872"/>
                <a:ext cx="588999" cy="106039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AR" sz="2400" dirty="0"/>
              </a:p>
            </p:txBody>
          </p:sp>
        </p:grp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A52B30D-D42E-46CE-BAAB-2C50D3BB7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7" t="5379" r="10218" b="5069"/>
            <a:stretch/>
          </p:blipFill>
          <p:spPr>
            <a:xfrm>
              <a:off x="10351852" y="1764872"/>
              <a:ext cx="1403618" cy="1354991"/>
            </a:xfrm>
            <a:prstGeom prst="rect">
              <a:avLst/>
            </a:prstGeom>
          </p:spPr>
        </p:pic>
        <p:sp>
          <p:nvSpPr>
            <p:cNvPr id="7" name="Flecha: a la derecha 6">
              <a:extLst>
                <a:ext uri="{FF2B5EF4-FFF2-40B4-BE49-F238E27FC236}">
                  <a16:creationId xmlns:a16="http://schemas.microsoft.com/office/drawing/2014/main" id="{5447FABB-6914-4A06-B814-1FBC01FE6B91}"/>
                </a:ext>
              </a:extLst>
            </p:cNvPr>
            <p:cNvSpPr/>
            <p:nvPr/>
          </p:nvSpPr>
          <p:spPr>
            <a:xfrm>
              <a:off x="9683263" y="2387128"/>
              <a:ext cx="533910" cy="1431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240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8AC76ACA-3B38-4404-A9DA-9D686CEED761}"/>
              </a:ext>
            </a:extLst>
          </p:cNvPr>
          <p:cNvGrpSpPr/>
          <p:nvPr/>
        </p:nvGrpSpPr>
        <p:grpSpPr>
          <a:xfrm>
            <a:off x="7911197" y="3174933"/>
            <a:ext cx="2331519" cy="1727099"/>
            <a:chOff x="7399060" y="3623589"/>
            <a:chExt cx="3485399" cy="1934231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7B08CE04-452A-4E05-A099-CCB46B6AA1B4}"/>
                </a:ext>
              </a:extLst>
            </p:cNvPr>
            <p:cNvGrpSpPr/>
            <p:nvPr/>
          </p:nvGrpSpPr>
          <p:grpSpPr>
            <a:xfrm>
              <a:off x="7399060" y="3623589"/>
              <a:ext cx="3485399" cy="1934231"/>
              <a:chOff x="6877741" y="4543599"/>
              <a:chExt cx="3485399" cy="1934231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64DEA7D6-88AD-4E15-97AE-14DCC2ED2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4506" y="4543599"/>
                <a:ext cx="3438634" cy="1934231"/>
              </a:xfrm>
              <a:prstGeom prst="rect">
                <a:avLst/>
              </a:prstGeom>
            </p:spPr>
          </p:pic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0FCF9936-0AF0-420F-8AB1-A0FE9AF2AE68}"/>
                  </a:ext>
                </a:extLst>
              </p:cNvPr>
              <p:cNvSpPr/>
              <p:nvPr/>
            </p:nvSpPr>
            <p:spPr>
              <a:xfrm>
                <a:off x="6877741" y="5031676"/>
                <a:ext cx="519521" cy="111913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AR" sz="2400" dirty="0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9E0256C7-EB25-48C6-BBA8-F033DF2243A6}"/>
                  </a:ext>
                </a:extLst>
              </p:cNvPr>
              <p:cNvSpPr/>
              <p:nvPr/>
            </p:nvSpPr>
            <p:spPr>
              <a:xfrm>
                <a:off x="7301228" y="5579606"/>
                <a:ext cx="994246" cy="76495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AR" sz="2400" dirty="0"/>
              </a:p>
            </p:txBody>
          </p: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CE03C365-1008-4C8F-A3C9-FBC235145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87" t="3808" r="10218" b="15658"/>
              <a:stretch/>
            </p:blipFill>
            <p:spPr>
              <a:xfrm>
                <a:off x="7301228" y="4787543"/>
                <a:ext cx="843661" cy="732418"/>
              </a:xfrm>
              <a:prstGeom prst="rect">
                <a:avLst/>
              </a:prstGeom>
            </p:spPr>
          </p:pic>
        </p:grp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0F603AE-2575-49F2-B73D-21B8E6D779DA}"/>
                </a:ext>
              </a:extLst>
            </p:cNvPr>
            <p:cNvSpPr/>
            <p:nvPr/>
          </p:nvSpPr>
          <p:spPr>
            <a:xfrm>
              <a:off x="10489970" y="4244319"/>
              <a:ext cx="344591" cy="9605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026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0D7C-A6B2-4E38-9D99-B2649DA0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Métodos ensamblados mezclados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57692-4E95-4B5D-B025-B2A93F50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Métodos de votación paralelos</a:t>
            </a:r>
          </a:p>
          <a:p>
            <a:endParaRPr lang="es-AR" dirty="0"/>
          </a:p>
          <a:p>
            <a:r>
              <a:rPr lang="es-AR" dirty="0"/>
              <a:t>Métodos en serie</a:t>
            </a:r>
          </a:p>
        </p:txBody>
      </p:sp>
    </p:spTree>
    <p:extLst>
      <p:ext uri="{BB962C8B-B14F-4D97-AF65-F5344CB8AC3E}">
        <p14:creationId xmlns:p14="http://schemas.microsoft.com/office/powerpoint/2010/main" val="1964118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55525-652D-43BE-AC68-CABAFECD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Modelos híbridos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F6E3D1-3654-4A62-B6E1-E0C45A29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02" y="4501662"/>
            <a:ext cx="6903984" cy="21875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EEA97A-F914-4C35-9B45-D0A6CFDD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02" y="1703410"/>
            <a:ext cx="5680693" cy="21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62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55525-652D-43BE-AC68-CABAFECD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Modelos híbridos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720D7CD-980C-4EDB-90E9-4A1580663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AR" dirty="0"/>
              <a:t>Heredan de los modelos caja negra</a:t>
            </a:r>
          </a:p>
          <a:p>
            <a:pPr lvl="1"/>
            <a:r>
              <a:rPr lang="es-AR" dirty="0"/>
              <a:t>Buen ajuste</a:t>
            </a:r>
          </a:p>
          <a:p>
            <a:pPr lvl="1"/>
            <a:r>
              <a:rPr lang="es-AR" dirty="0"/>
              <a:t>Rapidez y economía de entrenamiento</a:t>
            </a:r>
          </a:p>
          <a:p>
            <a:endParaRPr lang="es-AR" dirty="0"/>
          </a:p>
          <a:p>
            <a:r>
              <a:rPr lang="es-AR" dirty="0"/>
              <a:t>Heredan de los modelos de primeros principios</a:t>
            </a:r>
          </a:p>
          <a:p>
            <a:pPr lvl="1"/>
            <a:r>
              <a:rPr lang="es-AR" dirty="0"/>
              <a:t>Menor sobreajuste</a:t>
            </a:r>
          </a:p>
          <a:p>
            <a:pPr lvl="1"/>
            <a:r>
              <a:rPr lang="es-AR" dirty="0"/>
              <a:t>Capacidad de extrapolar</a:t>
            </a:r>
          </a:p>
        </p:txBody>
      </p:sp>
    </p:spTree>
    <p:extLst>
      <p:ext uri="{BB962C8B-B14F-4D97-AF65-F5344CB8AC3E}">
        <p14:creationId xmlns:p14="http://schemas.microsoft.com/office/powerpoint/2010/main" val="336938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41A7C-B3F9-4BC1-A6CA-107EA9F0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Problema elegido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5F50EF-DCAE-42E1-81EA-1970819B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Volver a estimar la temperatura de un plato de columna de destilación pero, esta vez, usando H2O.AI a través de Python</a:t>
            </a:r>
          </a:p>
        </p:txBody>
      </p:sp>
    </p:spTree>
    <p:extLst>
      <p:ext uri="{BB962C8B-B14F-4D97-AF65-F5344CB8AC3E}">
        <p14:creationId xmlns:p14="http://schemas.microsoft.com/office/powerpoint/2010/main" val="46458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90513-F37F-4DD3-A41A-949305B9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Desventajas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2FB60F-FCCC-48E7-A341-B9DCF6799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No tienen capacidad de explicar</a:t>
            </a:r>
          </a:p>
          <a:p>
            <a:r>
              <a:rPr lang="es-AR" dirty="0"/>
              <a:t>No me dan información sobre la física asociada</a:t>
            </a:r>
          </a:p>
        </p:txBody>
      </p:sp>
    </p:spTree>
    <p:extLst>
      <p:ext uri="{BB962C8B-B14F-4D97-AF65-F5344CB8AC3E}">
        <p14:creationId xmlns:p14="http://schemas.microsoft.com/office/powerpoint/2010/main" val="2598278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CCF64-616F-4357-ACB1-A49D61C8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DF516C-4FE5-4FFF-B625-9538C393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9" y="3151188"/>
            <a:ext cx="5257800" cy="2225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8000" dirty="0"/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325818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90513-F37F-4DD3-A41A-949305B9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Ventajas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2FB60F-FCCC-48E7-A341-B9DCF6799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Ajustan mejor</a:t>
            </a:r>
          </a:p>
          <a:p>
            <a:r>
              <a:rPr lang="es-AR" dirty="0"/>
              <a:t>Tratan con éxito las relaciones no lineales</a:t>
            </a:r>
          </a:p>
          <a:p>
            <a:r>
              <a:rPr lang="es-AR" dirty="0"/>
              <a:t>Pueden mostrar el efecto de las variables a nivel local (</a:t>
            </a:r>
            <a:r>
              <a:rPr lang="es-AR" dirty="0" err="1"/>
              <a:t>Shapley</a:t>
            </a:r>
            <a:r>
              <a:rPr lang="es-A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675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A0C0E-4EE1-489B-A0E0-86F3125A7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686" y="266651"/>
            <a:ext cx="5257800" cy="1325563"/>
          </a:xfrm>
        </p:spPr>
        <p:txBody>
          <a:bodyPr/>
          <a:lstStyle/>
          <a:p>
            <a:r>
              <a:rPr lang="es-AR" dirty="0"/>
              <a:t>Hacemos trampa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E9CB3-BBDD-4165-8FE3-69975F45E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868" y="3188090"/>
            <a:ext cx="10381956" cy="242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No ajustamos hiper-parámetros.</a:t>
            </a:r>
          </a:p>
          <a:p>
            <a:pPr marL="0" indent="0">
              <a:buNone/>
            </a:pPr>
            <a:r>
              <a:rPr lang="es-AR" dirty="0"/>
              <a:t>No nos aprendemos los truquitos.</a:t>
            </a:r>
          </a:p>
          <a:p>
            <a:pPr marL="0" indent="0">
              <a:buNone/>
            </a:pPr>
            <a:r>
              <a:rPr lang="es-AR" dirty="0"/>
              <a:t>No aprendemos a elegir el mejor método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810D85D-D256-48C3-ACBB-C698FC62E316}"/>
              </a:ext>
            </a:extLst>
          </p:cNvPr>
          <p:cNvSpPr/>
          <p:nvPr/>
        </p:nvSpPr>
        <p:spPr>
          <a:xfrm>
            <a:off x="1117796" y="1825598"/>
            <a:ext cx="10719580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s-AR" sz="8000" dirty="0"/>
          </a:p>
          <a:p>
            <a:r>
              <a:rPr lang="es-AR" sz="8000" dirty="0"/>
              <a:t>Auto Machine </a:t>
            </a:r>
            <a:r>
              <a:rPr lang="es-AR" sz="8000" dirty="0" err="1"/>
              <a:t>Learning</a:t>
            </a:r>
            <a:endParaRPr lang="es-AR" sz="8000" dirty="0"/>
          </a:p>
          <a:p>
            <a:endParaRPr lang="es-AR" sz="8000" dirty="0"/>
          </a:p>
        </p:txBody>
      </p:sp>
    </p:spTree>
    <p:extLst>
      <p:ext uri="{BB962C8B-B14F-4D97-AF65-F5344CB8AC3E}">
        <p14:creationId xmlns:p14="http://schemas.microsoft.com/office/powerpoint/2010/main" val="272594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90E21-4C37-436B-979F-E2C8A44F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CF6FF0-F7A3-4795-A59C-EEBEB048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D036C6-8521-4AEC-AEF0-9555106EDA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717452" y="-618978"/>
            <a:ext cx="13040750" cy="74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E1BF9-E4A0-4A8F-B94C-AA2FC872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DA0A41C-F075-469E-B5DC-5F624562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17929" y="-533400"/>
            <a:ext cx="14193228" cy="76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0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741EC-FEEC-4A80-A728-C216815F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Auto ML vs. ML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0BDEF1D-D7EC-4872-B028-B9A796B4E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465" y="1825625"/>
            <a:ext cx="9477981" cy="489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741EC-FEEC-4A80-A728-C216815F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Auto-ML vs. Human-ML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EE40CAC-3AD6-4E75-923B-4D49EFAE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/>
              <a:t>Depende de los humanos</a:t>
            </a:r>
          </a:p>
          <a:p>
            <a:endParaRPr lang="es-AR" dirty="0"/>
          </a:p>
          <a:p>
            <a:r>
              <a:rPr lang="es-AR" dirty="0"/>
              <a:t>El planteo del problema</a:t>
            </a:r>
          </a:p>
          <a:p>
            <a:r>
              <a:rPr lang="es-AR" dirty="0"/>
              <a:t>La elección de los experimentos (incluye lo que quiero predecir?)</a:t>
            </a:r>
          </a:p>
          <a:p>
            <a:r>
              <a:rPr lang="es-AR" dirty="0"/>
              <a:t>La calidad de los datos</a:t>
            </a:r>
          </a:p>
          <a:p>
            <a:r>
              <a:rPr lang="es-AR" dirty="0"/>
              <a:t>La elección de los </a:t>
            </a:r>
            <a:r>
              <a:rPr lang="es-AR" dirty="0" err="1"/>
              <a:t>features</a:t>
            </a: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38671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609</Words>
  <Application>Microsoft Office PowerPoint</Application>
  <PresentationFormat>Panorámica</PresentationFormat>
  <Paragraphs>96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de Office</vt:lpstr>
      <vt:lpstr>Métodos caja negra</vt:lpstr>
      <vt:lpstr>Alcance</vt:lpstr>
      <vt:lpstr>Desventajas</vt:lpstr>
      <vt:lpstr>Ventajas</vt:lpstr>
      <vt:lpstr>Hacemos trampa</vt:lpstr>
      <vt:lpstr>Presentación de PowerPoint</vt:lpstr>
      <vt:lpstr>Presentación de PowerPoint</vt:lpstr>
      <vt:lpstr>Auto ML vs. ML</vt:lpstr>
      <vt:lpstr>Auto-ML vs. Human-ML</vt:lpstr>
      <vt:lpstr>Repaso de métodos</vt:lpstr>
      <vt:lpstr>Random forest</vt:lpstr>
      <vt:lpstr>Ada Boost</vt:lpstr>
      <vt:lpstr>Gradient Boost</vt:lpstr>
      <vt:lpstr>XG Boost</vt:lpstr>
      <vt:lpstr>Redes Neuronales</vt:lpstr>
      <vt:lpstr>¿Cómo funcionan?</vt:lpstr>
      <vt:lpstr>¿Cómo funcionan?</vt:lpstr>
      <vt:lpstr>¿Cómo funcionan?</vt:lpstr>
      <vt:lpstr>¿Cómo funcionan?</vt:lpstr>
      <vt:lpstr>¿Cómo funcionan?</vt:lpstr>
      <vt:lpstr>Redes neuronales convolucionales</vt:lpstr>
      <vt:lpstr>Cálculo convolucional</vt:lpstr>
      <vt:lpstr>La aplicación del filtro resalta ciertos patrones o formas que pasan a la próxima capa</vt:lpstr>
      <vt:lpstr>Red pre-entrenada</vt:lpstr>
      <vt:lpstr>Ejemplo de aplicación de redes neuronales convolucionales (Tensor Flow)</vt:lpstr>
      <vt:lpstr>Métodos ensamblados mezclados</vt:lpstr>
      <vt:lpstr>Modelos híbridos</vt:lpstr>
      <vt:lpstr>Modelos híbridos</vt:lpstr>
      <vt:lpstr>Problema elegido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caja negra</dc:title>
  <dc:creator>HOROWITZ, GABRIEL IGNACIO</dc:creator>
  <cp:lastModifiedBy>HOROWITZ, GABRIEL IGNACIO</cp:lastModifiedBy>
  <cp:revision>25</cp:revision>
  <dcterms:created xsi:type="dcterms:W3CDTF">2020-08-28T19:51:47Z</dcterms:created>
  <dcterms:modified xsi:type="dcterms:W3CDTF">2020-10-06T19:25:30Z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28ef38c-4357-49c8-b2ae-c9cdaf411188_Enabled">
    <vt:lpwstr>True</vt:lpwstr>
  </property>
  <property fmtid="{D5CDD505-2E9C-101B-9397-08002B2CF9AE}" pid="3" name="MSIP_Label_228ef38c-4357-49c8-b2ae-c9cdaf411188_SiteId">
    <vt:lpwstr>038018c3-616c-4b46-ad9b-aa9007f701b5</vt:lpwstr>
  </property>
  <property fmtid="{D5CDD505-2E9C-101B-9397-08002B2CF9AE}" pid="4" name="MSIP_Label_228ef38c-4357-49c8-b2ae-c9cdaf411188_Owner">
    <vt:lpwstr>y149681@grupo.ypf.com</vt:lpwstr>
  </property>
  <property fmtid="{D5CDD505-2E9C-101B-9397-08002B2CF9AE}" pid="5" name="MSIP_Label_228ef38c-4357-49c8-b2ae-c9cdaf411188_SetDate">
    <vt:lpwstr>2020-08-28T19:54:50.4647316Z</vt:lpwstr>
  </property>
  <property fmtid="{D5CDD505-2E9C-101B-9397-08002B2CF9AE}" pid="6" name="MSIP_Label_228ef38c-4357-49c8-b2ae-c9cdaf411188_Name">
    <vt:lpwstr>Personal</vt:lpwstr>
  </property>
  <property fmtid="{D5CDD505-2E9C-101B-9397-08002B2CF9AE}" pid="7" name="MSIP_Label_228ef38c-4357-49c8-b2ae-c9cdaf411188_Application">
    <vt:lpwstr>Microsoft Azure Information Protection</vt:lpwstr>
  </property>
  <property fmtid="{D5CDD505-2E9C-101B-9397-08002B2CF9AE}" pid="8" name="MSIP_Label_228ef38c-4357-49c8-b2ae-c9cdaf411188_ActionId">
    <vt:lpwstr>ff987921-a07b-4c73-aec5-99353382161f</vt:lpwstr>
  </property>
  <property fmtid="{D5CDD505-2E9C-101B-9397-08002B2CF9AE}" pid="9" name="MSIP_Label_228ef38c-4357-49c8-b2ae-c9cdaf411188_Extended_MSFT_Method">
    <vt:lpwstr>Manual</vt:lpwstr>
  </property>
  <property fmtid="{D5CDD505-2E9C-101B-9397-08002B2CF9AE}" pid="10" name="Sensitivity">
    <vt:lpwstr>Personal</vt:lpwstr>
  </property>
</Properties>
</file>